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Default Extension="dat" ContentType="text/plain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&#65279;<?xml version="1.0" encoding="utf-8"?><Relationships xmlns="http://schemas.openxmlformats.org/package/2006/relationships"><Relationship Type="http://schemas.openxmlformats.org/officeDocument/2006/relationships/officeDocument" Target="ppt/presentation.xml" Id="rId1" /><Relationship Type="http://schemas.openxmlformats.org/package/2006/relationships/metadata/thumbnail" Target="docProps/thumbnail.jpeg" Id="rId4" /><Relationship Type="http://schemas.openxmlformats.org/package/2006/relationships/metadata/core-properties" Target="docProps/core.xml" Id="rId3" /><Relationship Type="http://schemas.openxmlformats.org/officeDocument/2006/relationships/extended-properties" Target="docProps/app.xml" Id="rId2" /><Relationship Type="http://schemas.openxmlformats.org/officeDocument/2006/relationships/custom-properties" Target="docProps/custom.xml" Id="rId5" /><Relationship Type="http://schemas.microsoft.com/office/2006/relationships/txt" Target="/udata/data.dat" Id="R78663f9855c24511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6" r:id="rId3"/>
    <p:sldId id="258" r:id="rId5"/>
    <p:sldId id="267" r:id="rId6"/>
    <p:sldId id="268" r:id="rId7"/>
    <p:sldId id="270" r:id="rId8"/>
    <p:sldId id="281" r:id="rId9"/>
    <p:sldId id="269" r:id="rId10"/>
    <p:sldId id="277" r:id="rId11"/>
    <p:sldId id="278" r:id="rId12"/>
    <p:sldId id="279" r:id="rId13"/>
    <p:sldId id="289" r:id="rId14"/>
    <p:sldId id="259" r:id="rId15"/>
    <p:sldId id="263" r:id="rId16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9" Type="http://schemas.openxmlformats.org/officeDocument/2006/relationships/tableStyles" Target="tableStyles.xml"/><Relationship Id="rId18" Type="http://schemas.openxmlformats.org/officeDocument/2006/relationships/viewProps" Target="viewProps.xml"/><Relationship Id="rId17" Type="http://schemas.openxmlformats.org/officeDocument/2006/relationships/presProps" Target="presProps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1584" y="1279287"/>
            <a:ext cx="6140577" cy="345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0375" y="4925254"/>
            <a:ext cx="5682996" cy="40297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en-US" altLang="zh-CN"/>
              <a:t>1.</a:t>
            </a:r>
            <a:r>
              <a:rPr lang="zh-CN" altLang="en-US"/>
              <a:t>为了解决数据倾斜问题，一致性哈希算法引入了虚拟节点机制，即对每一个服务节点计算多个哈希（</a:t>
            </a:r>
            <a:r>
              <a:rPr lang="en-US" altLang="zh-CN"/>
              <a:t>150</a:t>
            </a:r>
            <a:r>
              <a:rPr lang="zh-CN" altLang="en-US"/>
              <a:t>个左右），每个计算结果位置都放置一个此服务节点，称为虚拟节点。</a:t>
            </a:r>
            <a:endParaRPr lang="zh-CN" altLang="en-US"/>
          </a:p>
          <a:p>
            <a:r>
              <a:rPr lang="zh-CN" altLang="en-US"/>
              <a:t>  具体做法可以在服务器ip或主机名的后面增加编号来实现。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大概意思就是把整个</a:t>
            </a:r>
            <a:r>
              <a:rPr lang="en-US" altLang="zh-CN"/>
              <a:t>cluster</a:t>
            </a:r>
            <a:r>
              <a:rPr lang="zh-CN" altLang="en-US"/>
              <a:t>集群分为</a:t>
            </a:r>
            <a:r>
              <a:rPr lang="en-US" altLang="zh-CN"/>
              <a:t>16384</a:t>
            </a:r>
            <a:r>
              <a:rPr lang="zh-CN" altLang="en-US"/>
              <a:t>片</a:t>
            </a:r>
            <a:r>
              <a:rPr lang="en-US" altLang="zh-CN"/>
              <a:t>,每个key通过CRC16校验后对16384取模来决定放置哪个槽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每个节点保存数据和整个集群状态,每个节点都和其他所有节点连接</a:t>
            </a:r>
            <a:endParaRPr lang="en-US" altLang="zh-CN"/>
          </a:p>
          <a:p>
            <a:endParaRPr lang="zh-CN" altLang="en-US"/>
          </a:p>
          <a:p>
            <a:r>
              <a:rPr lang="zh-CN" altLang="en-US"/>
              <a:t>集群中每个节点认领一部分：</a:t>
            </a:r>
            <a:endParaRPr lang="zh-CN" altLang="en-US"/>
          </a:p>
          <a:p>
            <a:r>
              <a:rPr lang="zh-CN" altLang="en-US"/>
              <a:t>节点 A </a:t>
            </a:r>
            <a:r>
              <a:rPr lang="en-US" altLang="zh-CN"/>
              <a:t>[</a:t>
            </a:r>
            <a:r>
              <a:rPr lang="zh-CN" altLang="en-US"/>
              <a:t>0</a:t>
            </a:r>
            <a:r>
              <a:rPr lang="en-US" altLang="zh-CN"/>
              <a:t>, </a:t>
            </a:r>
            <a:r>
              <a:rPr lang="zh-CN" altLang="en-US"/>
              <a:t>5500</a:t>
            </a:r>
            <a:r>
              <a:rPr lang="en-US" altLang="zh-CN"/>
              <a:t>) </a:t>
            </a:r>
            <a:r>
              <a:rPr lang="zh-CN" altLang="en-US"/>
              <a:t>号哈希槽.</a:t>
            </a:r>
            <a:endParaRPr lang="zh-CN" altLang="en-US"/>
          </a:p>
          <a:p>
            <a:r>
              <a:rPr lang="zh-CN" altLang="en-US"/>
              <a:t>节点 B </a:t>
            </a:r>
            <a:r>
              <a:rPr lang="en-US" altLang="zh-CN"/>
              <a:t>[</a:t>
            </a:r>
            <a:r>
              <a:rPr lang="zh-CN" altLang="en-US"/>
              <a:t>5501</a:t>
            </a:r>
            <a:r>
              <a:rPr lang="en-US" altLang="zh-CN"/>
              <a:t>,</a:t>
            </a:r>
            <a:r>
              <a:rPr lang="zh-CN" altLang="en-US"/>
              <a:t> 11000</a:t>
            </a:r>
            <a:r>
              <a:rPr lang="en-US" altLang="zh-CN"/>
              <a:t>)</a:t>
            </a:r>
            <a:r>
              <a:rPr lang="zh-CN" altLang="en-US"/>
              <a:t> 号哈希槽.</a:t>
            </a:r>
            <a:endParaRPr lang="zh-CN" altLang="en-US"/>
          </a:p>
          <a:p>
            <a:r>
              <a:rPr lang="zh-CN" altLang="en-US"/>
              <a:t>节点 C </a:t>
            </a:r>
            <a:r>
              <a:rPr lang="en-US" altLang="zh-CN"/>
              <a:t>[</a:t>
            </a:r>
            <a:r>
              <a:rPr lang="zh-CN" altLang="en-US"/>
              <a:t>11001</a:t>
            </a:r>
            <a:r>
              <a:rPr lang="en-US" altLang="zh-CN"/>
              <a:t>,</a:t>
            </a:r>
            <a:r>
              <a:rPr lang="zh-CN" altLang="en-US"/>
              <a:t> 16384</a:t>
            </a:r>
            <a:r>
              <a:rPr lang="en-US" altLang="zh-CN"/>
              <a:t>) </a:t>
            </a:r>
            <a:r>
              <a:rPr lang="zh-CN" altLang="en-US"/>
              <a:t>号哈希槽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因为是去中心化的，所以程序代码的可玩性不高，主要就是通过配置来完成集群的控制</a:t>
            </a:r>
            <a:r>
              <a:rPr lang="zh-CN" altLang="en-US"/>
              <a:t>，</a:t>
            </a:r>
            <a:r>
              <a:rPr lang="en-US" altLang="zh-CN"/>
              <a:t>(</a:t>
            </a:r>
            <a:r>
              <a:rPr lang="zh-CN" altLang="en-US"/>
              <a:t>从侧面说：系统内聚性好</a:t>
            </a:r>
            <a:r>
              <a:rPr lang="en-US" altLang="zh-CN"/>
              <a:t>)lai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4.0</a:t>
            </a:r>
            <a:r>
              <a:rPr lang="zh-CN" altLang="en-US"/>
              <a:t>开始往模块化方向发展</a:t>
            </a:r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　　</a:t>
            </a:r>
            <a:r>
              <a:rPr lang="zh-CN" altLang="en-US">
                <a:sym typeface="+mn-ea"/>
              </a:rPr>
              <a:t>使用策略规则：</a:t>
            </a:r>
            <a:endParaRPr lang="zh-CN" altLang="en-US"/>
          </a:p>
          <a:p>
            <a:r>
              <a:rPr lang="zh-CN" altLang="en-US">
                <a:sym typeface="+mn-ea"/>
              </a:rPr>
              <a:t>　　1、如果数据呈现幂律分布，也就是一部分数据访问频率高，一部分数据访问频率低，则使用allkeys-lru</a:t>
            </a:r>
            <a:endParaRPr lang="zh-CN" altLang="en-US"/>
          </a:p>
          <a:p>
            <a:r>
              <a:rPr lang="zh-CN" altLang="en-US">
                <a:sym typeface="+mn-ea"/>
              </a:rPr>
              <a:t>　　2、如果数据呈现平等分布，也就是所有的数据访问频率都相同，则使用allkeys-random</a:t>
            </a:r>
            <a:endParaRPr lang="zh-CN" altLang="en-US"/>
          </a:p>
          <a:p>
            <a:endParaRPr lang="zh-CN" altLang="en-US"/>
          </a:p>
          <a:p>
            <a:r>
              <a:rPr lang="zh-CN" altLang="en-US">
                <a:sym typeface="+mn-ea"/>
              </a:rPr>
              <a:t>缓存穿透：如果一个</a:t>
            </a:r>
            <a:r>
              <a:rPr lang="en-US" altLang="zh-CN">
                <a:sym typeface="+mn-ea"/>
              </a:rPr>
              <a:t>key</a:t>
            </a:r>
            <a:r>
              <a:rPr lang="zh-CN" altLang="en-US">
                <a:sym typeface="+mn-ea"/>
              </a:rPr>
              <a:t>一直没有命中缓存，而是把请求转发给</a:t>
            </a:r>
            <a:r>
              <a:rPr lang="en-US" altLang="zh-CN">
                <a:sym typeface="+mn-ea"/>
              </a:rPr>
              <a:t>DB</a:t>
            </a:r>
            <a:r>
              <a:rPr lang="zh-CN" altLang="en-US">
                <a:sym typeface="+mn-ea"/>
              </a:rPr>
              <a:t>，那么很有可能被当成漏洞攻击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   解决办法：布隆过滤器 将所有可能的</a:t>
            </a:r>
            <a:r>
              <a:rPr lang="en-US" altLang="zh-CN">
                <a:sym typeface="+mn-ea"/>
              </a:rPr>
              <a:t>key hash</a:t>
            </a:r>
            <a:r>
              <a:rPr lang="zh-CN" altLang="en-US">
                <a:sym typeface="+mn-ea"/>
              </a:rPr>
              <a:t>到一张 </a:t>
            </a:r>
            <a:r>
              <a:rPr lang="en-US" altLang="zh-CN">
                <a:sym typeface="+mn-ea"/>
              </a:rPr>
              <a:t>bitmap</a:t>
            </a:r>
            <a:r>
              <a:rPr lang="zh-CN" altLang="en-US">
                <a:sym typeface="+mn-ea"/>
              </a:rPr>
              <a:t>中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                    或者如果是</a:t>
            </a:r>
            <a:r>
              <a:rPr lang="en-US" altLang="zh-CN">
                <a:sym typeface="+mn-ea"/>
              </a:rPr>
              <a:t>DB</a:t>
            </a:r>
            <a:r>
              <a:rPr lang="zh-CN" altLang="en-US">
                <a:sym typeface="+mn-ea"/>
              </a:rPr>
              <a:t>没有查询到结果，也把</a:t>
            </a:r>
            <a:r>
              <a:rPr lang="en-US" altLang="zh-CN">
                <a:sym typeface="+mn-ea"/>
              </a:rPr>
              <a:t>key</a:t>
            </a:r>
            <a:r>
              <a:rPr lang="zh-CN" altLang="en-US">
                <a:sym typeface="+mn-ea"/>
              </a:rPr>
              <a:t>缓存到</a:t>
            </a:r>
            <a:r>
              <a:rPr lang="en-US" altLang="zh-CN">
                <a:sym typeface="+mn-ea"/>
              </a:rPr>
              <a:t>Redis</a:t>
            </a:r>
            <a:r>
              <a:rPr lang="zh-CN" altLang="en-US">
                <a:sym typeface="+mn-ea"/>
              </a:rPr>
              <a:t>中</a:t>
            </a:r>
            <a:endParaRPr lang="zh-CN" altLang="en-US">
              <a:sym typeface="+mn-ea"/>
            </a:endParaRPr>
          </a:p>
          <a:p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缓存雪崩：设置缓存数据时采用了相同的过期时间，导致缓存在某一时刻同时失效，请求全部转发到DB，DB瞬时压力过重而挂掉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   解决办法：考虑用加锁或者队列的方式保证缓存的单线程（进程）写，源头上控制大量同时写命令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                   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或者</a:t>
            </a:r>
            <a:r>
              <a:rPr lang="en-US" altLang="zh-CN">
                <a:sym typeface="+mn-ea"/>
              </a:rPr>
              <a:t>在原有的失效时间基础上增加一个随机值</a:t>
            </a:r>
            <a:r>
              <a:rPr lang="zh-CN" altLang="en-US">
                <a:sym typeface="+mn-ea"/>
              </a:rPr>
              <a:t>，将缓存失效时间分散开</a:t>
            </a:r>
            <a:endParaRPr lang="zh-CN" altLang="en-US">
              <a:sym typeface="+mn-ea"/>
            </a:endParaRPr>
          </a:p>
          <a:p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缓存击穿：某个</a:t>
            </a:r>
            <a:r>
              <a:rPr lang="en-US" altLang="zh-CN">
                <a:sym typeface="+mn-ea"/>
              </a:rPr>
              <a:t>key</a:t>
            </a:r>
            <a:r>
              <a:rPr lang="zh-CN" altLang="en-US">
                <a:sym typeface="+mn-ea"/>
              </a:rPr>
              <a:t>刚过期，就有大量并发读的请求，程序判断从</a:t>
            </a:r>
            <a:r>
              <a:rPr lang="en-US" altLang="zh-CN">
                <a:sym typeface="+mn-ea"/>
              </a:rPr>
              <a:t>Redis</a:t>
            </a:r>
            <a:r>
              <a:rPr lang="zh-CN" altLang="en-US">
                <a:sym typeface="+mn-ea"/>
              </a:rPr>
              <a:t>没有读到数据就从</a:t>
            </a:r>
            <a:r>
              <a:rPr lang="en-US" altLang="zh-CN">
                <a:sym typeface="+mn-ea"/>
              </a:rPr>
              <a:t>DB</a:t>
            </a:r>
            <a:r>
              <a:rPr lang="zh-CN" altLang="en-US">
                <a:sym typeface="+mn-ea"/>
              </a:rPr>
              <a:t>加载，导致</a:t>
            </a:r>
            <a:r>
              <a:rPr lang="en-US" altLang="zh-CN">
                <a:sym typeface="+mn-ea"/>
              </a:rPr>
              <a:t>DB</a:t>
            </a:r>
            <a:r>
              <a:rPr lang="zh-CN" altLang="en-US">
                <a:sym typeface="+mn-ea"/>
              </a:rPr>
              <a:t>压力过大而挂掉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   解决办法：使用SETNX来加锁（分布式锁），这样就只会有一个请求到达</a:t>
            </a:r>
            <a:r>
              <a:rPr lang="en-US" altLang="zh-CN">
                <a:sym typeface="+mn-ea"/>
              </a:rPr>
              <a:t>DB</a:t>
            </a:r>
            <a:endParaRPr lang="en-US" altLang="zh-CN">
              <a:sym typeface="+mn-ea"/>
            </a:endParaRPr>
          </a:p>
          <a:p>
            <a:r>
              <a:rPr lang="en-US" altLang="zh-CN">
                <a:sym typeface="+mn-ea"/>
              </a:rPr>
              <a:t>                    </a:t>
            </a:r>
            <a:r>
              <a:rPr lang="zh-CN" altLang="en-US">
                <a:sym typeface="+mn-ea"/>
              </a:rPr>
              <a:t>或者设置永不过期，在</a:t>
            </a:r>
            <a:r>
              <a:rPr lang="en-US" altLang="zh-CN">
                <a:sym typeface="+mn-ea"/>
              </a:rPr>
              <a:t>value</a:t>
            </a:r>
            <a:r>
              <a:rPr lang="zh-CN" altLang="en-US">
                <a:sym typeface="+mn-ea"/>
              </a:rPr>
              <a:t>里加一个过期时间，在读的时候判断一下是否已经过期，过期了就再加载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                                                                                              或者专门拿一个后台线程来维持缓存的更新</a:t>
            </a:r>
            <a:endParaRPr lang="zh-CN" altLang="en-US">
              <a:sym typeface="+mn-ea"/>
            </a:endParaRPr>
          </a:p>
          <a:p>
            <a:endParaRPr lang="en-US" altLang="zh-CN">
              <a:sym typeface="+mn-ea"/>
            </a:endParaRPr>
          </a:p>
          <a:p>
            <a:endParaRPr lang="en-US" altLang="zh-CN">
              <a:sym typeface="+mn-ea"/>
            </a:endParaRPr>
          </a:p>
          <a:p>
            <a:endParaRPr lang="en-US" altLang="zh-CN">
              <a:sym typeface="+mn-ea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en-US" altLang="zh-CN" sz="1000"/>
              <a:t>1.</a:t>
            </a:r>
            <a:r>
              <a:rPr lang="zh-CN" altLang="en-US" sz="1000"/>
              <a:t>这里主要总结了</a:t>
            </a:r>
            <a:r>
              <a:rPr lang="en-US" altLang="zh-CN" sz="1000"/>
              <a:t>Redis</a:t>
            </a:r>
            <a:r>
              <a:rPr lang="zh-CN" altLang="en-US" sz="1000"/>
              <a:t>的几大功能和优点。</a:t>
            </a:r>
            <a:endParaRPr lang="zh-CN" altLang="en-US" sz="1000"/>
          </a:p>
          <a:p>
            <a:r>
              <a:rPr lang="zh-CN" altLang="en-US" sz="1000"/>
              <a:t>  首先</a:t>
            </a:r>
            <a:r>
              <a:rPr lang="en-US" altLang="zh-CN" sz="1000"/>
              <a:t>Redis</a:t>
            </a:r>
            <a:r>
              <a:rPr lang="zh-CN" altLang="en-US" sz="1000"/>
              <a:t>是一个高性能的</a:t>
            </a:r>
            <a:r>
              <a:rPr lang="en-US" altLang="zh-CN" sz="1000"/>
              <a:t>key-value</a:t>
            </a:r>
            <a:r>
              <a:rPr lang="zh-CN" altLang="en-US" sz="1000"/>
              <a:t>形式的内存数据库</a:t>
            </a:r>
            <a:endParaRPr lang="zh-CN" altLang="en-US" sz="1000"/>
          </a:p>
          <a:p>
            <a:r>
              <a:rPr lang="zh-CN" altLang="en-US" sz="1000"/>
              <a:t>  采用</a:t>
            </a:r>
            <a:r>
              <a:rPr lang="en-US" altLang="zh-CN" sz="1000"/>
              <a:t>C</a:t>
            </a:r>
            <a:r>
              <a:rPr lang="zh-CN" altLang="en-US" sz="1000"/>
              <a:t>语言实现，用单线程处理</a:t>
            </a:r>
            <a:r>
              <a:rPr lang="en-US" altLang="zh-CN" sz="1000"/>
              <a:t>IO</a:t>
            </a:r>
            <a:r>
              <a:rPr lang="zh-CN" altLang="en-US" sz="1000"/>
              <a:t>请求，所以对于</a:t>
            </a:r>
            <a:r>
              <a:rPr lang="en-US" altLang="zh-CN" sz="1000"/>
              <a:t>IO</a:t>
            </a:r>
            <a:r>
              <a:rPr lang="zh-CN" altLang="en-US" sz="1000"/>
              <a:t>来说是线程安全的</a:t>
            </a:r>
            <a:endParaRPr lang="zh-CN" altLang="en-US" sz="1000"/>
          </a:p>
          <a:p>
            <a:r>
              <a:rPr lang="zh-CN" altLang="en-US" sz="1000"/>
              <a:t>  同时也省去了线程上下文切换和竞态条件</a:t>
            </a:r>
            <a:r>
              <a:rPr lang="en-US" altLang="zh-CN" sz="1000"/>
              <a:t>[</a:t>
            </a:r>
            <a:r>
              <a:rPr lang="zh-CN" altLang="en-US" sz="1000"/>
              <a:t>锁竞争</a:t>
            </a:r>
            <a:r>
              <a:rPr lang="en-US" altLang="zh-CN" sz="1000"/>
              <a:t>]</a:t>
            </a:r>
            <a:r>
              <a:rPr lang="zh-CN" altLang="en-US" sz="1000"/>
              <a:t>也就是</a:t>
            </a:r>
            <a:r>
              <a:rPr lang="zh-CN" altLang="en-US" sz="1000"/>
              <a:t>锁的请求和释放，以此提高了性能</a:t>
            </a:r>
            <a:endParaRPr lang="zh-CN" altLang="en-US" sz="1000"/>
          </a:p>
          <a:p>
            <a:endParaRPr lang="zh-CN" altLang="en-US" sz="1000"/>
          </a:p>
          <a:p>
            <a:r>
              <a:rPr lang="zh-CN" altLang="en-US" sz="1000"/>
              <a:t>  好像新版本也要支持多线程</a:t>
            </a:r>
            <a:r>
              <a:rPr lang="en-US" altLang="zh-CN" sz="1000"/>
              <a:t>IO</a:t>
            </a:r>
            <a:r>
              <a:rPr lang="zh-CN" altLang="en-US" sz="1000"/>
              <a:t>，</a:t>
            </a:r>
            <a:r>
              <a:rPr lang="en-US" altLang="zh-CN" sz="1000"/>
              <a:t>[</a:t>
            </a:r>
            <a:r>
              <a:rPr lang="zh-CN" altLang="en-US" sz="1000"/>
              <a:t>为了更好的利用多核</a:t>
            </a:r>
            <a:r>
              <a:rPr lang="en-US" altLang="zh-CN" sz="1000"/>
              <a:t>CPU</a:t>
            </a:r>
            <a:r>
              <a:rPr lang="zh-CN" altLang="en-US" sz="1000"/>
              <a:t>的性能</a:t>
            </a:r>
            <a:r>
              <a:rPr lang="en-US" altLang="zh-CN" sz="1000"/>
              <a:t>]</a:t>
            </a:r>
            <a:endParaRPr lang="zh-CN" altLang="en-US" sz="1000"/>
          </a:p>
          <a:p>
            <a:endParaRPr lang="zh-CN" altLang="en-US" sz="1000"/>
          </a:p>
          <a:p>
            <a:r>
              <a:rPr lang="en-US" altLang="zh-CN" sz="1000"/>
              <a:t>2.</a:t>
            </a:r>
            <a:r>
              <a:rPr lang="zh-CN" altLang="en-US" sz="1000"/>
              <a:t>虽然</a:t>
            </a:r>
            <a:r>
              <a:rPr lang="en-US" altLang="zh-CN" sz="1000"/>
              <a:t>Redis</a:t>
            </a:r>
            <a:r>
              <a:rPr lang="zh-CN" altLang="en-US" sz="1000"/>
              <a:t>提供了这一系列的高可用保障手段，但是在《大型网站技术架构》里作者的观点还是认为目前的</a:t>
            </a:r>
            <a:r>
              <a:rPr lang="en-US" altLang="zh-CN" sz="1000"/>
              <a:t>Redis</a:t>
            </a:r>
            <a:r>
              <a:rPr lang="zh-CN" altLang="en-US" sz="1000"/>
              <a:t>作为缓存的职责仅为应用提供性能优化，而不是一个必然选项，也就是说即使拿掉缓存层应用也应该能正常运行，只是性能受到一定影响。</a:t>
            </a:r>
            <a:endParaRPr lang="zh-CN" altLang="en-US" sz="1000"/>
          </a:p>
          <a:p>
            <a:endParaRPr lang="zh-CN" altLang="en-US" sz="1000"/>
          </a:p>
          <a:p>
            <a:r>
              <a:rPr lang="en-US" altLang="zh-CN" sz="1000"/>
              <a:t>3.</a:t>
            </a:r>
            <a:r>
              <a:rPr lang="zh-CN" altLang="en-US" sz="1000"/>
              <a:t>之前保险服务就有一个错误的用法：直接将前端的</a:t>
            </a:r>
            <a:r>
              <a:rPr lang="en-US" altLang="zh-CN" sz="1000"/>
              <a:t>H5</a:t>
            </a:r>
            <a:r>
              <a:rPr lang="zh-CN" altLang="en-US" sz="1000"/>
              <a:t>版本号放入</a:t>
            </a:r>
            <a:r>
              <a:rPr lang="en-US" altLang="zh-CN" sz="1000"/>
              <a:t>Redis</a:t>
            </a:r>
            <a:r>
              <a:rPr lang="zh-CN" altLang="en-US" sz="1000"/>
              <a:t>里，我猜是想利用</a:t>
            </a:r>
            <a:r>
              <a:rPr lang="en-US" altLang="zh-CN" sz="1000"/>
              <a:t>Redis</a:t>
            </a:r>
            <a:r>
              <a:rPr lang="zh-CN" altLang="en-US" sz="1000"/>
              <a:t>的高性能和高吞吐量，但是这样导致</a:t>
            </a:r>
            <a:r>
              <a:rPr lang="en-US" altLang="zh-CN" sz="1000"/>
              <a:t>Redis</a:t>
            </a:r>
            <a:r>
              <a:rPr lang="zh-CN" altLang="en-US" sz="1000"/>
              <a:t>数据清空后，页面一直报</a:t>
            </a:r>
            <a:r>
              <a:rPr lang="en-US" altLang="zh-CN" sz="1000"/>
              <a:t>404</a:t>
            </a:r>
            <a:r>
              <a:rPr lang="zh-CN" altLang="en-US" sz="1000"/>
              <a:t>的错误。</a:t>
            </a:r>
            <a:endParaRPr lang="zh-CN" altLang="en-US" sz="1000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首先</a:t>
            </a:r>
            <a:r>
              <a:rPr lang="en-US" altLang="zh-CN"/>
              <a:t>Redis</a:t>
            </a:r>
            <a:r>
              <a:rPr lang="zh-CN" altLang="en-US"/>
              <a:t>是一个内存数据库，一旦机器宕机或掉电，那么数据库里的内容都将丢失</a:t>
            </a:r>
            <a:endParaRPr lang="zh-CN" altLang="en-US"/>
          </a:p>
          <a:p>
            <a:r>
              <a:rPr lang="zh-CN" altLang="en-US"/>
              <a:t>所以</a:t>
            </a:r>
            <a:r>
              <a:rPr lang="en-US" altLang="zh-CN"/>
              <a:t>Redis</a:t>
            </a:r>
            <a:r>
              <a:rPr lang="zh-CN" altLang="en-US"/>
              <a:t>提供的第一个高可用手段就是持久化：也就是关系型数据库常说的</a:t>
            </a:r>
            <a:r>
              <a:rPr lang="en-US" altLang="zh-CN"/>
              <a:t>ACID</a:t>
            </a:r>
            <a:r>
              <a:rPr lang="zh-CN" altLang="en-US"/>
              <a:t>里的</a:t>
            </a:r>
            <a:r>
              <a:rPr lang="en-US" altLang="zh-CN"/>
              <a:t>D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Redis</a:t>
            </a:r>
            <a:r>
              <a:rPr lang="zh-CN" altLang="en-US"/>
              <a:t>为我们提供了两种持久化方式：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1.</a:t>
            </a:r>
            <a:r>
              <a:rPr lang="zh-CN" altLang="en-US"/>
              <a:t>可以通过客户端发送：</a:t>
            </a:r>
            <a:r>
              <a:rPr lang="en-US" altLang="zh-CN"/>
              <a:t>BGSAVE</a:t>
            </a:r>
            <a:r>
              <a:rPr lang="zh-CN" altLang="en-US"/>
              <a:t>，</a:t>
            </a:r>
            <a:r>
              <a:rPr lang="en-US" altLang="zh-CN"/>
              <a:t>SAVE</a:t>
            </a:r>
            <a:r>
              <a:rPr lang="zh-CN" altLang="en-US"/>
              <a:t>来手工同步，也可以配置</a:t>
            </a:r>
            <a:r>
              <a:rPr lang="en-US" altLang="zh-CN"/>
              <a:t>save</a:t>
            </a:r>
            <a:r>
              <a:rPr lang="zh-CN" altLang="en-US"/>
              <a:t>选项来自动触发</a:t>
            </a:r>
            <a:r>
              <a:rPr lang="en-US" altLang="zh-CN"/>
              <a:t>(</a:t>
            </a:r>
            <a:r>
              <a:rPr lang="zh-CN" altLang="en-US"/>
              <a:t>结合配置文件查看</a:t>
            </a:r>
            <a:r>
              <a:rPr lang="en-US" altLang="zh-CN"/>
              <a:t>)</a:t>
            </a:r>
            <a:endParaRPr lang="zh-CN" altLang="en-US"/>
          </a:p>
          <a:p>
            <a:r>
              <a:rPr lang="zh-CN" altLang="en-US"/>
              <a:t>  </a:t>
            </a:r>
            <a:r>
              <a:rPr lang="en-US" altLang="zh-CN"/>
              <a:t>BGSAVE</a:t>
            </a:r>
            <a:r>
              <a:rPr lang="zh-CN" altLang="en-US"/>
              <a:t>创建子进程会导致</a:t>
            </a:r>
            <a:r>
              <a:rPr lang="en-US" altLang="zh-CN"/>
              <a:t>Redis</a:t>
            </a:r>
            <a:r>
              <a:rPr lang="zh-CN" altLang="en-US"/>
              <a:t>停顿，并且可能会丢失创建快照过程中</a:t>
            </a:r>
            <a:r>
              <a:rPr lang="en-US" altLang="zh-CN"/>
              <a:t>Redis</a:t>
            </a:r>
            <a:r>
              <a:rPr lang="zh-CN" altLang="en-US"/>
              <a:t>的写操作数据</a:t>
            </a:r>
            <a:endParaRPr lang="zh-CN" altLang="en-US"/>
          </a:p>
          <a:p>
            <a:r>
              <a:rPr lang="zh-CN" altLang="en-US"/>
              <a:t>  </a:t>
            </a:r>
            <a:r>
              <a:rPr lang="en-US" altLang="zh-CN"/>
              <a:t>SAVE</a:t>
            </a:r>
            <a:r>
              <a:rPr lang="zh-CN" altLang="en-US"/>
              <a:t>阻塞当前主线程来写快照</a:t>
            </a:r>
            <a:endParaRPr lang="zh-CN" altLang="en-US"/>
          </a:p>
          <a:p>
            <a:endParaRPr lang="zh-CN" altLang="en-US"/>
          </a:p>
          <a:p>
            <a:r>
              <a:rPr lang="en-US" altLang="zh-CN"/>
              <a:t>2.</a:t>
            </a:r>
            <a:r>
              <a:rPr lang="zh-CN" altLang="en-US"/>
              <a:t>在</a:t>
            </a:r>
            <a:r>
              <a:rPr lang="en-US" altLang="zh-CN"/>
              <a:t>2.8</a:t>
            </a:r>
            <a:r>
              <a:rPr lang="zh-CN" altLang="en-US"/>
              <a:t>版本增加，</a:t>
            </a:r>
            <a:r>
              <a:rPr lang="en-US" altLang="zh-CN"/>
              <a:t>AOF</a:t>
            </a:r>
            <a:r>
              <a:rPr lang="zh-CN" altLang="en-US"/>
              <a:t>同步频率有</a:t>
            </a:r>
            <a:r>
              <a:rPr lang="en-US" altLang="zh-CN"/>
              <a:t>3</a:t>
            </a:r>
            <a:r>
              <a:rPr lang="zh-CN" altLang="en-US"/>
              <a:t>种配置可</a:t>
            </a:r>
            <a:r>
              <a:rPr lang="zh-CN" altLang="en-US"/>
              <a:t>选择 </a:t>
            </a:r>
            <a:r>
              <a:rPr lang="en-US" altLang="zh-CN">
                <a:sym typeface="+mn-ea"/>
              </a:rPr>
              <a:t>always[</a:t>
            </a:r>
            <a:r>
              <a:rPr lang="zh-CN" altLang="en-US">
                <a:sym typeface="+mn-ea"/>
              </a:rPr>
              <a:t>每个写命令都要同步刷盘</a:t>
            </a:r>
            <a:r>
              <a:rPr lang="en-US" altLang="zh-CN">
                <a:sym typeface="+mn-ea"/>
              </a:rPr>
              <a:t>], everysec[</a:t>
            </a:r>
            <a:r>
              <a:rPr lang="zh-CN" altLang="en-US">
                <a:sym typeface="+mn-ea"/>
              </a:rPr>
              <a:t>每秒刷盘</a:t>
            </a:r>
            <a:r>
              <a:rPr lang="en-US" altLang="zh-CN">
                <a:sym typeface="+mn-ea"/>
              </a:rPr>
              <a:t>], no[</a:t>
            </a:r>
            <a:r>
              <a:rPr lang="zh-CN" altLang="en-US">
                <a:sym typeface="+mn-ea"/>
              </a:rPr>
              <a:t>由操作系统决定何时刷盘</a:t>
            </a:r>
            <a:r>
              <a:rPr lang="en-US" altLang="zh-CN">
                <a:sym typeface="+mn-ea"/>
              </a:rPr>
              <a:t>]</a:t>
            </a:r>
            <a:endParaRPr lang="en-US" altLang="zh-CN">
              <a:sym typeface="+mn-ea"/>
            </a:endParaRPr>
          </a:p>
          <a:p>
            <a:r>
              <a:rPr lang="en-US" altLang="zh-CN">
                <a:sym typeface="+mn-ea"/>
              </a:rPr>
              <a:t>  AOF</a:t>
            </a:r>
            <a:r>
              <a:rPr lang="zh-CN" altLang="en-US">
                <a:sym typeface="+mn-ea"/>
              </a:rPr>
              <a:t>非常类似日志文件的形式，所以也存在着日志文件过大的问题，</a:t>
            </a:r>
            <a:r>
              <a:rPr lang="zh-CN" altLang="en-US"/>
              <a:t>随着</a:t>
            </a:r>
            <a:r>
              <a:rPr lang="en-US" altLang="zh-CN"/>
              <a:t>Redis</a:t>
            </a:r>
            <a:r>
              <a:rPr lang="zh-CN" altLang="en-US"/>
              <a:t>服务的运行而不断增大，可以采用</a:t>
            </a:r>
            <a:r>
              <a:rPr lang="en-US" altLang="zh-CN"/>
              <a:t>BGREWRITEAOF</a:t>
            </a:r>
            <a:r>
              <a:rPr lang="zh-CN" altLang="en-US"/>
              <a:t>命令来重写和压缩</a:t>
            </a:r>
            <a:r>
              <a:rPr lang="en-US" altLang="zh-CN"/>
              <a:t>AOF</a:t>
            </a:r>
            <a:r>
              <a:rPr lang="zh-CN" altLang="en-US"/>
              <a:t>文件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  </a:t>
            </a:r>
            <a:r>
              <a:rPr lang="en-US" altLang="zh-CN"/>
              <a:t>AOF</a:t>
            </a:r>
            <a:r>
              <a:rPr lang="zh-CN" altLang="en-US"/>
              <a:t>也会造成</a:t>
            </a:r>
            <a:r>
              <a:rPr lang="en-US" altLang="zh-CN"/>
              <a:t>Redis</a:t>
            </a:r>
            <a:r>
              <a:rPr lang="zh-CN" altLang="en-US"/>
              <a:t>性能上的一些损失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思考：</a:t>
            </a:r>
            <a:r>
              <a:rPr lang="en-US" altLang="zh-CN"/>
              <a:t>RDB</a:t>
            </a:r>
            <a:r>
              <a:rPr lang="zh-CN" altLang="en-US"/>
              <a:t>方式写快照的时候是否可以同时写</a:t>
            </a:r>
            <a:r>
              <a:rPr lang="en-US" altLang="zh-CN"/>
              <a:t>AOF</a:t>
            </a:r>
            <a:r>
              <a:rPr lang="zh-CN" altLang="en-US"/>
              <a:t>，这样就不会导致数据丢失并且对于高并发写的</a:t>
            </a:r>
            <a:r>
              <a:rPr lang="en-US" altLang="zh-CN"/>
              <a:t>Redis</a:t>
            </a:r>
            <a:r>
              <a:rPr lang="zh-CN" altLang="en-US"/>
              <a:t>服务避免</a:t>
            </a:r>
            <a:r>
              <a:rPr lang="en-US" altLang="zh-CN"/>
              <a:t>AOF</a:t>
            </a:r>
            <a:r>
              <a:rPr lang="zh-CN" altLang="en-US"/>
              <a:t>文件过大的问题</a:t>
            </a:r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  <a:p>
            <a:r>
              <a:rPr lang="en-US" altLang="zh-CN"/>
              <a:t>1.</a:t>
            </a:r>
            <a:r>
              <a:rPr lang="zh-CN" altLang="en-US"/>
              <a:t>主从复制是</a:t>
            </a:r>
            <a:r>
              <a:rPr lang="en-US" altLang="zh-CN"/>
              <a:t>Redis</a:t>
            </a:r>
            <a:r>
              <a:rPr lang="zh-CN" altLang="en-US"/>
              <a:t>提供的第二个高可用保障</a:t>
            </a:r>
            <a:endParaRPr lang="zh-CN" altLang="en-US"/>
          </a:p>
          <a:p>
            <a:r>
              <a:rPr lang="zh-CN" altLang="en-US"/>
              <a:t>  首先看一下主从复制的过程</a:t>
            </a:r>
            <a:endParaRPr lang="zh-CN" altLang="en-US"/>
          </a:p>
          <a:p>
            <a:endParaRPr lang="zh-CN" altLang="en-US"/>
          </a:p>
          <a:p>
            <a:r>
              <a:rPr lang="en-US" altLang="zh-CN"/>
              <a:t>2.</a:t>
            </a:r>
            <a:r>
              <a:rPr lang="zh-CN" altLang="en-US"/>
              <a:t>《</a:t>
            </a:r>
            <a:r>
              <a:rPr lang="en-US" altLang="zh-CN"/>
              <a:t>Redis</a:t>
            </a:r>
            <a:r>
              <a:rPr lang="zh-CN" altLang="en-US"/>
              <a:t>实战》里作者更推崇树形拓扑，可能是这样写命令更新得更快吧</a:t>
            </a:r>
            <a:endParaRPr lang="zh-CN" altLang="en-US"/>
          </a:p>
          <a:p>
            <a:endParaRPr lang="zh-CN" altLang="en-US"/>
          </a:p>
          <a:p>
            <a:r>
              <a:rPr lang="en-US" altLang="zh-CN"/>
              <a:t>3.</a:t>
            </a:r>
            <a:r>
              <a:rPr lang="zh-CN" altLang="en-US"/>
              <a:t>在主从复制的模式上还可以增加哨兵节点（</a:t>
            </a:r>
            <a:r>
              <a:rPr lang="en-US" altLang="zh-CN"/>
              <a:t>sentinel</a:t>
            </a:r>
            <a:r>
              <a:rPr lang="zh-CN" altLang="en-US"/>
              <a:t>），来实现当主节点宕掉后自动讲从节点提升为主节点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en-US" altLang="zh-CN"/>
          </a:p>
          <a:p>
            <a:r>
              <a:rPr lang="en-US" altLang="zh-CN"/>
              <a:t>1.</a:t>
            </a:r>
            <a:r>
              <a:rPr lang="zh-CN" altLang="en-US"/>
              <a:t>第一张图：普通的主从复制模式，交叉部署，这样既可以很好的利用服务器多核</a:t>
            </a:r>
            <a:r>
              <a:rPr lang="en-US" altLang="zh-CN"/>
              <a:t>CPU</a:t>
            </a:r>
            <a:r>
              <a:rPr lang="zh-CN" altLang="en-US"/>
              <a:t>的能力，也能提高整个系统的可靠性</a:t>
            </a:r>
            <a:endParaRPr lang="zh-CN" altLang="en-US"/>
          </a:p>
          <a:p>
            <a:r>
              <a:rPr lang="zh-CN" altLang="en-US"/>
              <a:t> （</a:t>
            </a:r>
            <a:r>
              <a:rPr lang="en-US" altLang="zh-CN"/>
              <a:t>Redis</a:t>
            </a:r>
            <a:r>
              <a:rPr lang="zh-CN" altLang="en-US"/>
              <a:t>是单进程单线程处理</a:t>
            </a:r>
            <a:r>
              <a:rPr lang="en-US" altLang="zh-CN"/>
              <a:t>IO</a:t>
            </a:r>
            <a:r>
              <a:rPr lang="zh-CN" altLang="en-US"/>
              <a:t>；某一台服务器挂掉，不会导致整个</a:t>
            </a:r>
            <a:r>
              <a:rPr lang="en-US" altLang="zh-CN"/>
              <a:t>Redis</a:t>
            </a:r>
            <a:r>
              <a:rPr lang="zh-CN" altLang="en-US"/>
              <a:t>实例不可用，而且也方便快速恢复系统）</a:t>
            </a:r>
            <a:endParaRPr lang="zh-CN" altLang="en-US"/>
          </a:p>
          <a:p>
            <a:r>
              <a:rPr lang="zh-CN" altLang="en-US"/>
              <a:t>   单</a:t>
            </a:r>
            <a:r>
              <a:rPr lang="en-US" altLang="zh-CN"/>
              <a:t>Redis</a:t>
            </a:r>
            <a:r>
              <a:rPr lang="zh-CN" altLang="en-US"/>
              <a:t>实例受内存大小限制，而且存储数据量越高吞吐能力也就越差，而且主从复制和持久化时造成的系统阻塞也越久，</a:t>
            </a:r>
            <a:endParaRPr lang="zh-CN" altLang="en-US"/>
          </a:p>
          <a:p>
            <a:r>
              <a:rPr lang="zh-CN" altLang="en-US"/>
              <a:t>  一般在</a:t>
            </a:r>
            <a:r>
              <a:rPr lang="en-US" altLang="zh-CN"/>
              <a:t>10-20</a:t>
            </a:r>
            <a:r>
              <a:rPr lang="zh-CN" altLang="en-US"/>
              <a:t>个</a:t>
            </a:r>
            <a:r>
              <a:rPr lang="en-US" altLang="zh-CN"/>
              <a:t>G</a:t>
            </a:r>
            <a:r>
              <a:rPr lang="zh-CN" altLang="en-US"/>
              <a:t>左右就需要考虑做分片了</a:t>
            </a:r>
            <a:endParaRPr lang="zh-CN" altLang="en-US"/>
          </a:p>
          <a:p>
            <a:endParaRPr lang="zh-CN" altLang="en-US"/>
          </a:p>
          <a:p>
            <a:r>
              <a:rPr lang="en-US" altLang="zh-CN"/>
              <a:t>2.</a:t>
            </a:r>
            <a:r>
              <a:rPr lang="zh-CN" altLang="en-US"/>
              <a:t>第二张图：普通的客户端分片策略，如果有新的分片加进来，客户端重新</a:t>
            </a:r>
            <a:r>
              <a:rPr lang="en-US" altLang="zh-CN"/>
              <a:t>hash</a:t>
            </a:r>
            <a:r>
              <a:rPr lang="zh-CN" altLang="en-US"/>
              <a:t>，将部分数据迁移至新分片即可</a:t>
            </a:r>
            <a:endParaRPr lang="zh-CN" altLang="en-US"/>
          </a:p>
          <a:p>
            <a:r>
              <a:rPr lang="en-US" altLang="zh-CN"/>
              <a:t>  </a:t>
            </a:r>
            <a:r>
              <a:rPr lang="zh-CN" altLang="en-US"/>
              <a:t>也可以把</a:t>
            </a:r>
            <a:r>
              <a:rPr lang="en-US" altLang="zh-CN"/>
              <a:t>Smart Client</a:t>
            </a:r>
            <a:r>
              <a:rPr lang="zh-CN" altLang="en-US"/>
              <a:t>剥离出来而抽象成一个代理层</a:t>
            </a:r>
            <a:r>
              <a:rPr lang="en-US" altLang="zh-CN"/>
              <a:t>Proxy</a:t>
            </a:r>
            <a:r>
              <a:rPr lang="zh-CN" altLang="en-US"/>
              <a:t>，这样对应用就完全透明，网上也有开源的项目： Twitter 开源的 Twemproxy</a:t>
            </a:r>
            <a:endParaRPr lang="zh-CN" altLang="en-US"/>
          </a:p>
          <a:p>
            <a:endParaRPr lang="zh-CN" altLang="en-US"/>
          </a:p>
          <a:p>
            <a:r>
              <a:rPr lang="en-US" altLang="zh-CN"/>
              <a:t>3.</a:t>
            </a:r>
            <a:r>
              <a:rPr lang="zh-CN" altLang="en-US"/>
              <a:t>第三张图：官方</a:t>
            </a:r>
            <a:r>
              <a:rPr lang="en-US" altLang="zh-CN"/>
              <a:t>Cluster</a:t>
            </a:r>
            <a:r>
              <a:rPr lang="zh-CN" altLang="en-US"/>
              <a:t>集群模式，采用非中心化的思路，可以看到集群各个节点是有交互的，端口一般是</a:t>
            </a:r>
            <a:r>
              <a:rPr lang="en-US" altLang="zh-CN"/>
              <a:t>(1+6379)</a:t>
            </a:r>
            <a:r>
              <a:rPr lang="zh-CN" altLang="en-US"/>
              <a:t>采用</a:t>
            </a:r>
            <a:r>
              <a:rPr lang="en-US" altLang="zh-CN"/>
              <a:t>Gossip</a:t>
            </a:r>
            <a:r>
              <a:rPr lang="zh-CN" altLang="en-US"/>
              <a:t>通信协议</a:t>
            </a:r>
            <a:endParaRPr lang="zh-CN" altLang="en-US"/>
          </a:p>
          <a:p>
            <a:r>
              <a:rPr lang="zh-CN" altLang="en-US"/>
              <a:t>  但是非中性化集群可预测性和可操作性比较差，需要依赖于节点自动发现和数据分布再平衡，有点</a:t>
            </a:r>
            <a:r>
              <a:rPr lang="zh-CN" altLang="en-US"/>
              <a:t>类似于微服务的架构，导致</a:t>
            </a:r>
            <a:r>
              <a:rPr lang="en-US" altLang="zh-CN"/>
              <a:t>Redis</a:t>
            </a:r>
            <a:r>
              <a:rPr lang="zh-CN" altLang="en-US"/>
              <a:t>节点要同集群中每个节点交互，构成了一张完全图，同时对</a:t>
            </a:r>
            <a:r>
              <a:rPr lang="en-US" altLang="zh-CN"/>
              <a:t>Client</a:t>
            </a:r>
            <a:r>
              <a:rPr lang="zh-CN" altLang="en-US"/>
              <a:t>端编码能力也有很高的要求</a:t>
            </a:r>
            <a:endParaRPr lang="en-US" altLang="zh-CN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en-US" altLang="zh-CN"/>
              <a:t>1.</a:t>
            </a:r>
            <a:r>
              <a:rPr lang="zh-CN" altLang="en-US"/>
              <a:t>单台</a:t>
            </a:r>
            <a:r>
              <a:rPr lang="en-US" altLang="zh-CN"/>
              <a:t>Redis</a:t>
            </a:r>
            <a:r>
              <a:rPr lang="zh-CN" altLang="en-US"/>
              <a:t>实例的性能</a:t>
            </a:r>
            <a:r>
              <a:rPr lang="en-US" altLang="zh-CN"/>
              <a:t>(</a:t>
            </a:r>
            <a:r>
              <a:rPr lang="zh-CN" altLang="en-US"/>
              <a:t>容量</a:t>
            </a:r>
            <a:r>
              <a:rPr lang="en-US" altLang="zh-CN"/>
              <a:t>)</a:t>
            </a:r>
            <a:r>
              <a:rPr lang="zh-CN" altLang="en-US"/>
              <a:t>瓶颈对于互联网企业来说很容易达到，所以一般都需要引入集群模式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2.Redis</a:t>
            </a:r>
            <a:r>
              <a:rPr lang="zh-CN" altLang="en-US"/>
              <a:t>集群模式一般有两种方式：客户端</a:t>
            </a:r>
            <a:r>
              <a:rPr lang="en-US" altLang="zh-CN"/>
              <a:t>sharding</a:t>
            </a:r>
            <a:r>
              <a:rPr lang="zh-CN" altLang="en-US"/>
              <a:t>和服务器端</a:t>
            </a:r>
            <a:r>
              <a:rPr lang="en-US" altLang="zh-CN"/>
              <a:t>cluster</a:t>
            </a:r>
            <a:r>
              <a:rPr lang="zh-CN" altLang="en-US"/>
              <a:t>，这两种方式在刚才的部署图已经大概介绍过了。</a:t>
            </a:r>
            <a:endParaRPr lang="en-US" altLang="zh-CN"/>
          </a:p>
          <a:p>
            <a:endParaRPr lang="en-US" altLang="zh-CN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en-US" altLang="zh-CN"/>
              <a:t>1.</a:t>
            </a:r>
            <a:r>
              <a:rPr lang="zh-CN" altLang="en-US"/>
              <a:t>我这边画了一个简单的分片</a:t>
            </a:r>
            <a:r>
              <a:rPr lang="en-US" altLang="zh-CN"/>
              <a:t>hash</a:t>
            </a:r>
            <a:r>
              <a:rPr lang="zh-CN" altLang="en-US"/>
              <a:t>示例图</a:t>
            </a:r>
            <a:endParaRPr lang="zh-CN" altLang="en-US"/>
          </a:p>
          <a:p>
            <a:endParaRPr lang="zh-CN" altLang="en-US"/>
          </a:p>
          <a:p>
            <a:r>
              <a:rPr lang="en-US" altLang="zh-CN"/>
              <a:t>2.</a:t>
            </a:r>
            <a:r>
              <a:rPr lang="zh-CN" altLang="en-US"/>
              <a:t>第一张图：这里的</a:t>
            </a:r>
            <a:r>
              <a:rPr lang="en-US" altLang="zh-CN"/>
              <a:t>3</a:t>
            </a:r>
            <a:r>
              <a:rPr lang="zh-CN" altLang="en-US"/>
              <a:t>也是需要迁移的数据，如果是拿</a:t>
            </a:r>
            <a:r>
              <a:rPr lang="en-US" altLang="zh-CN"/>
              <a:t>Redis</a:t>
            </a:r>
            <a:r>
              <a:rPr lang="zh-CN" altLang="en-US"/>
              <a:t>做</a:t>
            </a:r>
            <a:r>
              <a:rPr lang="en-US" altLang="zh-CN"/>
              <a:t>DB</a:t>
            </a:r>
            <a:r>
              <a:rPr lang="zh-CN" altLang="en-US"/>
              <a:t>缓存的话，新加分片就会导致大量请求未命中缓存</a:t>
            </a:r>
            <a:endParaRPr lang="zh-CN" altLang="en-US"/>
          </a:p>
          <a:p>
            <a:r>
              <a:rPr lang="zh-CN" altLang="en-US"/>
              <a:t>  导致</a:t>
            </a:r>
            <a:r>
              <a:rPr lang="en-US" altLang="zh-CN"/>
              <a:t>DB</a:t>
            </a:r>
            <a:r>
              <a:rPr lang="zh-CN" altLang="en-US"/>
              <a:t>压力瞬间暴增而挂掉【缓存雪崩效应】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en-US" altLang="zh-CN">
                <a:sym typeface="+mn-ea"/>
              </a:rPr>
              <a:t>1.</a:t>
            </a:r>
            <a:r>
              <a:rPr lang="zh-CN" altLang="en-US">
                <a:sym typeface="+mn-ea"/>
              </a:rPr>
              <a:t>第已张图：改进方法就是不再以节点数来说取模的</a:t>
            </a:r>
            <a:r>
              <a:rPr lang="en-US" altLang="zh-CN">
                <a:sym typeface="+mn-ea"/>
              </a:rPr>
              <a:t>hash</a:t>
            </a:r>
            <a:r>
              <a:rPr lang="zh-CN" altLang="en-US">
                <a:sym typeface="+mn-ea"/>
              </a:rPr>
              <a:t>运算，而是以一个足够大的值比如：</a:t>
            </a:r>
            <a:r>
              <a:rPr lang="en-US" altLang="zh-CN">
                <a:sym typeface="+mn-ea"/>
              </a:rPr>
              <a:t>2</a:t>
            </a:r>
            <a:r>
              <a:rPr lang="zh-CN" altLang="en-US">
                <a:sym typeface="+mn-ea"/>
              </a:rPr>
              <a:t>的</a:t>
            </a:r>
            <a:r>
              <a:rPr lang="en-US" altLang="zh-CN">
                <a:sym typeface="+mn-ea"/>
              </a:rPr>
              <a:t>32</a:t>
            </a:r>
            <a:r>
              <a:rPr lang="zh-CN" altLang="en-US">
                <a:sym typeface="+mn-ea"/>
              </a:rPr>
              <a:t>次方，假设所有</a:t>
            </a:r>
            <a:r>
              <a:rPr lang="en-US" altLang="zh-CN">
                <a:sym typeface="+mn-ea"/>
              </a:rPr>
              <a:t>key hash</a:t>
            </a:r>
            <a:r>
              <a:rPr lang="zh-CN" altLang="en-US">
                <a:sym typeface="+mn-ea"/>
              </a:rPr>
              <a:t>过后的值都不大于这个值</a:t>
            </a:r>
            <a:endParaRPr lang="zh-CN" altLang="en-US"/>
          </a:p>
          <a:p>
            <a:r>
              <a:rPr lang="zh-CN" altLang="en-US">
                <a:sym typeface="+mn-ea"/>
              </a:rPr>
              <a:t>  从而形成一个巨大的</a:t>
            </a:r>
            <a:r>
              <a:rPr lang="en-US" altLang="zh-CN">
                <a:sym typeface="+mn-ea"/>
              </a:rPr>
              <a:t>hash</a:t>
            </a:r>
            <a:r>
              <a:rPr lang="zh-CN" altLang="en-US">
                <a:sym typeface="+mn-ea"/>
              </a:rPr>
              <a:t>环，然后对当前节点做</a:t>
            </a:r>
            <a:r>
              <a:rPr lang="en-US" altLang="zh-CN">
                <a:sym typeface="+mn-ea"/>
              </a:rPr>
              <a:t>hash</a:t>
            </a:r>
            <a:r>
              <a:rPr lang="zh-CN" altLang="en-US">
                <a:sym typeface="+mn-ea"/>
              </a:rPr>
              <a:t>，使节点落在</a:t>
            </a:r>
            <a:r>
              <a:rPr lang="en-US" altLang="zh-CN">
                <a:sym typeface="+mn-ea"/>
              </a:rPr>
              <a:t>hash</a:t>
            </a:r>
            <a:r>
              <a:rPr lang="zh-CN" altLang="en-US">
                <a:sym typeface="+mn-ea"/>
              </a:rPr>
              <a:t>环上的某个固定点（</a:t>
            </a:r>
            <a:r>
              <a:rPr lang="en-US" altLang="zh-CN">
                <a:sym typeface="+mn-ea"/>
              </a:rPr>
              <a:t>hash</a:t>
            </a:r>
            <a:r>
              <a:rPr lang="zh-CN" altLang="en-US">
                <a:sym typeface="+mn-ea"/>
              </a:rPr>
              <a:t>算法会保证节点间在环上的大致分散性）</a:t>
            </a:r>
            <a:endParaRPr lang="zh-CN" altLang="en-US"/>
          </a:p>
          <a:p>
            <a:endParaRPr lang="zh-CN" altLang="en-US"/>
          </a:p>
          <a:p>
            <a:r>
              <a:rPr lang="en-US" altLang="zh-CN">
                <a:sym typeface="+mn-ea"/>
              </a:rPr>
              <a:t>4.</a:t>
            </a:r>
            <a:r>
              <a:rPr lang="zh-CN" altLang="en-US">
                <a:sym typeface="+mn-ea"/>
              </a:rPr>
              <a:t>第二三张图：可以发现新加入的</a:t>
            </a:r>
            <a:r>
              <a:rPr lang="en-US" altLang="zh-CN">
                <a:sym typeface="+mn-ea"/>
              </a:rPr>
              <a:t>node5</a:t>
            </a:r>
            <a:r>
              <a:rPr lang="zh-CN" altLang="en-US">
                <a:sym typeface="+mn-ea"/>
              </a:rPr>
              <a:t>只是分担了原来</a:t>
            </a:r>
            <a:r>
              <a:rPr lang="en-US" altLang="zh-CN">
                <a:sym typeface="+mn-ea"/>
              </a:rPr>
              <a:t>node4</a:t>
            </a:r>
            <a:r>
              <a:rPr lang="zh-CN" altLang="en-US">
                <a:sym typeface="+mn-ea"/>
              </a:rPr>
              <a:t>的一部分任务，这就会导致数据分布的不均衡问题</a:t>
            </a:r>
            <a:endParaRPr lang="zh-CN" altLang="en-US">
              <a:sym typeface="+mn-ea"/>
            </a:endParaRPr>
          </a:p>
          <a:p>
            <a:endParaRPr lang="zh-CN" altLang="en-US">
              <a:sym typeface="+mn-ea"/>
            </a:endParaRPr>
          </a:p>
          <a:p>
            <a:r>
              <a:rPr lang="zh-CN" altLang="en-US"/>
              <a:t>  对各个服务器使用Hash进行一个哈希，具体可以选择服务器的ip或主机名作为关键字进行哈希，这样每台机器就能确定其在哈希环上的位置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  将数据key使用相同的函数Hash计算出哈希值，并确定此数据在环上的位置，从此位置沿环顺时针“行走”，第一台遇到的服务器就是其应该定位到的服务器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下面分析一致性哈希算法的容错性和可扩展性。现假设Node C不幸宕机</a:t>
            </a:r>
            <a:r>
              <a:rPr lang="en-US" altLang="zh-CN"/>
              <a:t>(</a:t>
            </a:r>
            <a:r>
              <a:rPr lang="zh-CN" altLang="en-US"/>
              <a:t>也可以是减机器</a:t>
            </a:r>
            <a:r>
              <a:rPr lang="en-US" altLang="zh-CN"/>
              <a:t>)</a:t>
            </a:r>
            <a:r>
              <a:rPr lang="zh-CN" altLang="en-US"/>
              <a:t>，可以看到此时对象A、B、D不会受到影响，只有C对象被重定位到Node D。一般的，在一致性哈希算法中，如果一台服务器不可用，则受影响的数据仅仅是此服务器到其环空间中前一台服务器（即沿着逆时针方向行走遇到的第一台服务器）之间数据，其它不会受到影响。</a:t>
            </a:r>
            <a:endParaRPr lang="zh-CN" altLang="en-US"/>
          </a:p>
          <a:p>
            <a:endParaRPr lang="zh-CN" altLang="en-US"/>
          </a:p>
          <a:p>
            <a:r>
              <a:rPr lang="en-US" altLang="zh-CN">
                <a:sym typeface="+mn-ea"/>
              </a:rPr>
              <a:t>5.</a:t>
            </a:r>
            <a:r>
              <a:rPr lang="zh-CN" altLang="en-US">
                <a:sym typeface="+mn-ea"/>
              </a:rPr>
              <a:t>增加节点或者</a:t>
            </a:r>
            <a:r>
              <a:rPr lang="en-US" altLang="zh-CN">
                <a:sym typeface="+mn-ea"/>
              </a:rPr>
              <a:t>hash</a:t>
            </a:r>
            <a:r>
              <a:rPr lang="zh-CN" altLang="en-US">
                <a:sym typeface="+mn-ea"/>
              </a:rPr>
              <a:t>算法不怎好好时会引起数据偏斜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   解决方法就是再加一层虚拟节点（每个物理节点再虚拟出</a:t>
            </a:r>
            <a:r>
              <a:rPr lang="en-US" altLang="zh-CN">
                <a:sym typeface="+mn-ea"/>
              </a:rPr>
              <a:t>150</a:t>
            </a:r>
            <a:r>
              <a:rPr lang="zh-CN" altLang="en-US">
                <a:sym typeface="+mn-ea"/>
              </a:rPr>
              <a:t>个左右的虚拟节点，这样新加入的节点可以平分虚拟节点）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   我的理解就是增大节点规模（改善</a:t>
            </a:r>
            <a:r>
              <a:rPr lang="en-US" altLang="zh-CN">
                <a:sym typeface="+mn-ea"/>
              </a:rPr>
              <a:t>hash</a:t>
            </a:r>
            <a:r>
              <a:rPr lang="zh-CN" altLang="en-US">
                <a:sym typeface="+mn-ea"/>
              </a:rPr>
              <a:t>分散性问题）</a:t>
            </a:r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838200" y="1122680"/>
            <a:ext cx="105156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838200" y="3602355"/>
            <a:ext cx="10515600" cy="1655445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327025"/>
            <a:ext cx="10515600" cy="5850255"/>
          </a:xfrm>
        </p:spPr>
        <p:txBody>
          <a:bodyPr/>
          <a:lstStyle>
            <a:lvl2pPr>
              <a:defRPr/>
            </a:lvl2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197485"/>
            <a:ext cx="10515600" cy="1325563"/>
          </a:xfrm>
        </p:spPr>
        <p:txBody>
          <a:bodyPr anchor="b" anchorCtr="0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702435"/>
            <a:ext cx="10515600" cy="4474845"/>
          </a:xfrm>
        </p:spPr>
        <p:txBody>
          <a:bodyPr/>
          <a:lstStyle>
            <a:lvl2pPr>
              <a:defRPr/>
            </a:lvl2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959100"/>
            <a:ext cx="10515600" cy="2781300"/>
          </a:xfrm>
        </p:spPr>
        <p:txBody>
          <a:bodyPr anchor="t" anchorCtr="0"/>
          <a:lstStyle>
            <a:lvl1pPr>
              <a:defRPr sz="48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722120"/>
            <a:ext cx="10515600" cy="1102995"/>
          </a:xfrm>
        </p:spPr>
        <p:txBody>
          <a:bodyPr lIns="144145" anchor="b" anchorCtr="0"/>
          <a:lstStyle>
            <a:lvl1pPr marL="0" indent="0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0105" y="365125"/>
            <a:ext cx="10515600" cy="800100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470" y="1482090"/>
            <a:ext cx="5220970" cy="823595"/>
          </a:xfrm>
        </p:spPr>
        <p:txBody>
          <a:bodyPr anchor="ctr" anchorCtr="0"/>
          <a:lstStyle>
            <a:lvl1pPr marL="0" indent="0">
              <a:buNone/>
              <a:defRPr sz="3200">
                <a:solidFill>
                  <a:srgbClr val="0070C0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8200" y="2368550"/>
            <a:ext cx="5222240" cy="3820795"/>
          </a:xfrm>
        </p:spPr>
        <p:txBody>
          <a:bodyPr/>
          <a:lstStyle>
            <a:lvl1pPr>
              <a:defRPr sz="28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655" y="1482090"/>
            <a:ext cx="5097145" cy="823595"/>
          </a:xfrm>
        </p:spPr>
        <p:txBody>
          <a:bodyPr anchor="ctr" anchorCtr="0"/>
          <a:lstStyle>
            <a:lvl1pPr marL="0" indent="0">
              <a:buNone/>
              <a:defRPr sz="3200">
                <a:solidFill>
                  <a:srgbClr val="0070C0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655" y="2368550"/>
            <a:ext cx="5097145" cy="3820795"/>
          </a:xfrm>
        </p:spPr>
        <p:txBody>
          <a:bodyPr/>
          <a:lstStyle>
            <a:lvl1pPr>
              <a:defRPr sz="28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197485"/>
            <a:ext cx="10515600" cy="1325563"/>
          </a:xfrm>
        </p:spPr>
        <p:txBody>
          <a:bodyPr anchor="b" anchorCtr="0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 + 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-12700" y="-1905"/>
            <a:ext cx="7017385" cy="6861810"/>
          </a:xfrm>
          <a:noFill/>
        </p:spPr>
        <p:txBody>
          <a:bodyPr lIns="252095" tIns="144145"/>
          <a:lstStyle>
            <a:lvl1pPr marL="0" indent="0" algn="ctr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350125" y="457200"/>
            <a:ext cx="4392295" cy="1055370"/>
          </a:xfrm>
        </p:spPr>
        <p:txBody>
          <a:bodyPr anchor="b" anchorCtr="0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7349490" y="1694180"/>
            <a:ext cx="4393565" cy="4480560"/>
          </a:xfrm>
        </p:spPr>
        <p:txBody>
          <a:bodyPr/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文本 + 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505" y="-7620"/>
            <a:ext cx="7017385" cy="6861810"/>
          </a:xfrm>
          <a:noFill/>
        </p:spPr>
        <p:txBody>
          <a:bodyPr lIns="252095" tIns="144145"/>
          <a:lstStyle>
            <a:lvl1pPr marL="0" indent="0" algn="ctr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09575" y="457200"/>
            <a:ext cx="4279900" cy="1055370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09575" y="1694180"/>
            <a:ext cx="4280535" cy="4480560"/>
          </a:xfrm>
        </p:spPr>
        <p:txBody>
          <a:bodyPr/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sp>
        <p:nvSpPr>
          <p:cNvPr id="3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7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>
          <a:gsLst>
            <a:gs pos="0">
              <a:schemeClr val="bg1">
                <a:lumMod val="95000"/>
              </a:schemeClr>
            </a:gs>
            <a:gs pos="100000">
              <a:schemeClr val="bg2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effectLst>
            <a:outerShdw blurRad="88900" dist="101600" dir="5400000" algn="ctr" rotWithShape="0">
              <a:srgbClr val="000000">
                <a:alpha val="2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defRPr>
            </a:lvl1pPr>
          </a:lstStyle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defRPr>
            </a:lvl1pPr>
          </a:lstStyle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rgbClr val="202020"/>
          </a:solidFill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  <a:latin typeface="微软雅黑" panose="020B0503020204020204" charset="-122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75000"/>
        <a:buFont typeface="Arial" panose="020B0604020202020204" pitchFamily="34" charset="0"/>
        <a:buChar char="•"/>
        <a:defRPr sz="2800" kern="1200">
          <a:solidFill>
            <a:schemeClr val="tx1">
              <a:lumMod val="85000"/>
              <a:lumOff val="15000"/>
            </a:schemeClr>
          </a:solidFill>
          <a:latin typeface="微软雅黑" panose="020B0503020204020204" charset="-122"/>
          <a:ea typeface="微软雅黑" panose="020B0503020204020204" charset="-122"/>
          <a:cs typeface="+mn-cs"/>
        </a:defRPr>
      </a:lvl1pPr>
      <a:lvl2pPr marL="575945" indent="-228600" algn="l" defTabSz="914400" rtl="0" eaLnBrk="1" fontAlgn="auto" latinLnBrk="0" hangingPunct="1">
        <a:lnSpc>
          <a:spcPct val="120000"/>
        </a:lnSpc>
        <a:spcBef>
          <a:spcPts val="500"/>
        </a:spcBef>
        <a:buSzPct val="75000"/>
        <a:buFont typeface="Arial" panose="020B0604020202020204" pitchFamily="34" charset="0"/>
        <a:buChar char="•"/>
        <a:defRPr sz="2200" kern="1200">
          <a:solidFill>
            <a:schemeClr val="tx1">
              <a:lumMod val="75000"/>
              <a:lumOff val="25000"/>
            </a:schemeClr>
          </a:solidFill>
          <a:latin typeface="微软雅黑" panose="020B0503020204020204" charset="-122"/>
          <a:ea typeface="微软雅黑" panose="020B0503020204020204" charset="-122"/>
          <a:cs typeface="+mn-cs"/>
        </a:defRPr>
      </a:lvl2pPr>
      <a:lvl3pPr marL="1007745" indent="-228600" algn="l" defTabSz="914400" rtl="0" eaLnBrk="1" fontAlgn="auto" latinLnBrk="0" hangingPunct="1">
        <a:lnSpc>
          <a:spcPct val="120000"/>
        </a:lnSpc>
        <a:spcBef>
          <a:spcPts val="500"/>
        </a:spcBef>
        <a:buSzPct val="75000"/>
        <a:buFont typeface="Arial" panose="020B0604020202020204" pitchFamily="34" charset="0"/>
        <a:buChar char="‒"/>
        <a:defRPr sz="2000" kern="1200">
          <a:solidFill>
            <a:schemeClr val="tx1">
              <a:lumMod val="65000"/>
              <a:lumOff val="35000"/>
            </a:schemeClr>
          </a:solidFill>
          <a:latin typeface="微软雅黑" panose="020B0503020204020204" charset="-122"/>
          <a:ea typeface="微软雅黑" panose="020B0503020204020204" charset="-122"/>
          <a:cs typeface="+mn-cs"/>
        </a:defRPr>
      </a:lvl3pPr>
      <a:lvl4pPr marL="1511935" indent="-228600" algn="l" defTabSz="914400" rtl="0" eaLnBrk="1" fontAlgn="auto" latinLnBrk="0" hangingPunct="1">
        <a:lnSpc>
          <a:spcPct val="100000"/>
        </a:lnSpc>
        <a:spcBef>
          <a:spcPts val="500"/>
        </a:spcBef>
        <a:buSzPct val="75000"/>
        <a:buFont typeface="Arial" panose="020B0604020202020204" pitchFamily="34" charset="0"/>
        <a:buChar char="˃"/>
        <a:defRPr sz="1800" kern="1200">
          <a:solidFill>
            <a:schemeClr val="tx1">
              <a:lumMod val="50000"/>
              <a:lumOff val="50000"/>
            </a:schemeClr>
          </a:solidFill>
          <a:latin typeface="微软雅黑" panose="020B0503020204020204" charset="-122"/>
          <a:ea typeface="微软雅黑" panose="020B0503020204020204" charset="-122"/>
          <a:cs typeface="+mn-cs"/>
        </a:defRPr>
      </a:lvl4pPr>
      <a:lvl5pPr marL="1943735" indent="-228600" algn="l" defTabSz="914400" rtl="0" eaLnBrk="1" fontAlgn="auto" latinLnBrk="0" hangingPunct="1">
        <a:lnSpc>
          <a:spcPct val="90000"/>
        </a:lnSpc>
        <a:spcBef>
          <a:spcPts val="500"/>
        </a:spcBef>
        <a:buSzPct val="75000"/>
        <a:buFont typeface="Arial" panose="020B0604020202020204" pitchFamily="34" charset="0"/>
        <a:buChar char="˃"/>
        <a:defRPr sz="1800" kern="1200">
          <a:solidFill>
            <a:schemeClr val="tx1">
              <a:lumMod val="50000"/>
              <a:lumOff val="50000"/>
            </a:schemeClr>
          </a:solidFill>
          <a:latin typeface="微软雅黑" panose="020B0503020204020204" charset="-122"/>
          <a:ea typeface="微软雅黑" panose="020B0503020204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jpeg"/><Relationship Id="rId1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p>
            <a:r>
              <a:rPr lang="zh-CN" altLang="en-US" sz="5400"/>
              <a:t>Redis高可用与可扩展</a:t>
            </a:r>
            <a:endParaRPr lang="zh-CN" altLang="en-US" sz="540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9306560" y="5257800"/>
            <a:ext cx="14630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文海洋</a:t>
            </a:r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一致性</a:t>
            </a:r>
            <a:r>
              <a:rPr lang="en-US" altLang="zh-CN"/>
              <a:t>hash--</a:t>
            </a:r>
            <a:r>
              <a:rPr lang="zh-CN" altLang="en-US"/>
              <a:t>虚节点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1839595"/>
            <a:ext cx="5965825" cy="44748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服务端</a:t>
            </a:r>
            <a:r>
              <a:rPr lang="en-US" altLang="zh-CN">
                <a:sym typeface="+mn-ea"/>
              </a:rPr>
              <a:t>cluster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3.0</a:t>
            </a:r>
            <a:r>
              <a:rPr lang="zh-CN" altLang="en-US"/>
              <a:t>新特性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将整个集群分为</a:t>
            </a:r>
            <a:r>
              <a:rPr lang="en-US" altLang="zh-CN"/>
              <a:t>16384</a:t>
            </a:r>
            <a:r>
              <a:rPr lang="zh-CN" altLang="en-US"/>
              <a:t>个槽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某个节点挂掉都会导致整个集群不可用</a:t>
            </a:r>
            <a:endParaRPr lang="zh-CN" altLang="en-US"/>
          </a:p>
        </p:txBody>
      </p:sp>
      <p:pic>
        <p:nvPicPr>
          <p:cNvPr id="8" name="内容占位符 7" descr="d247a20b-e397-33b8-ba27-ba6a79c4068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68235" y="1099185"/>
            <a:ext cx="3885565" cy="44748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用法分类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cache：临时缓存数据，加分片扩容容易，一般无持久化需要。</a:t>
            </a:r>
            <a:endParaRPr lang="zh-CN" altLang="en-US"/>
          </a:p>
          <a:p>
            <a:pPr lvl="1"/>
            <a:r>
              <a:rPr lang="zh-CN" altLang="en-US"/>
              <a:t>缓存</a:t>
            </a:r>
            <a:r>
              <a:rPr lang="en-US" altLang="zh-CN"/>
              <a:t>DB</a:t>
            </a:r>
            <a:r>
              <a:rPr lang="zh-CN" altLang="en-US"/>
              <a:t>记录行，</a:t>
            </a:r>
            <a:r>
              <a:rPr lang="en-US" altLang="zh-CN"/>
              <a:t>Session</a:t>
            </a:r>
            <a:r>
              <a:rPr lang="zh-CN" altLang="en-US"/>
              <a:t>共享，应用的开关</a:t>
            </a:r>
            <a:endParaRPr lang="zh-CN" altLang="en-US"/>
          </a:p>
          <a:p>
            <a:r>
              <a:rPr lang="zh-CN" altLang="en-US"/>
              <a:t>buffer：用作缓冲区，平滑后端数据库的写操作，根据数据重要性可能有持久化需求。</a:t>
            </a:r>
            <a:endParaRPr lang="zh-CN" altLang="en-US"/>
          </a:p>
          <a:p>
            <a:pPr lvl="1"/>
            <a:r>
              <a:rPr lang="zh-CN" altLang="en-US"/>
              <a:t>用</a:t>
            </a:r>
            <a:r>
              <a:rPr lang="en-US" altLang="zh-CN"/>
              <a:t>list</a:t>
            </a:r>
            <a:r>
              <a:rPr lang="zh-CN" altLang="en-US"/>
              <a:t>实现消息队列</a:t>
            </a:r>
            <a:endParaRPr lang="zh-CN" altLang="en-US"/>
          </a:p>
          <a:p>
            <a:r>
              <a:rPr lang="zh-CN" altLang="en-US"/>
              <a:t>db：替代数据库的用法，有持久化需求。</a:t>
            </a:r>
            <a:endParaRPr lang="zh-CN" altLang="en-US"/>
          </a:p>
          <a:p>
            <a:pPr lvl="1"/>
            <a:r>
              <a:rPr lang="zh-CN" altLang="en-US"/>
              <a:t>对象服务器</a:t>
            </a:r>
            <a:r>
              <a:rPr lang="en-US" altLang="zh-CN"/>
              <a:t>(COS)</a:t>
            </a:r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Redis</a:t>
            </a:r>
            <a:r>
              <a:rPr lang="zh-CN" altLang="en-US"/>
              <a:t>常见问题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p>
            <a:endParaRPr lang="zh-CN" altLang="en-US"/>
          </a:p>
          <a:p>
            <a:r>
              <a:rPr lang="zh-CN" altLang="en-US"/>
              <a:t>怎么保证</a:t>
            </a:r>
            <a:r>
              <a:rPr lang="en-US" altLang="zh-CN"/>
              <a:t>DB</a:t>
            </a:r>
            <a:r>
              <a:rPr lang="zh-CN" altLang="en-US"/>
              <a:t>里</a:t>
            </a:r>
            <a:r>
              <a:rPr lang="en-US" altLang="zh-CN"/>
              <a:t>1000W</a:t>
            </a:r>
            <a:r>
              <a:rPr lang="zh-CN" altLang="en-US"/>
              <a:t>数据中</a:t>
            </a:r>
            <a:r>
              <a:rPr lang="en-US" altLang="zh-CN"/>
              <a:t>20W</a:t>
            </a:r>
            <a:r>
              <a:rPr lang="zh-CN" altLang="en-US"/>
              <a:t>热点数据全落在</a:t>
            </a:r>
            <a:r>
              <a:rPr lang="en-US" altLang="zh-CN"/>
              <a:t>Redis</a:t>
            </a:r>
            <a:r>
              <a:rPr lang="zh-CN" altLang="en-US"/>
              <a:t>里？</a:t>
            </a:r>
            <a:endParaRPr lang="zh-CN" altLang="en-US"/>
          </a:p>
          <a:p>
            <a:pPr lvl="1"/>
            <a:r>
              <a:rPr lang="zh-CN" altLang="en-US">
                <a:sym typeface="+mn-ea"/>
              </a:rPr>
              <a:t>设置</a:t>
            </a:r>
            <a:r>
              <a:rPr lang="en-US" altLang="zh-CN">
                <a:sym typeface="+mn-ea"/>
              </a:rPr>
              <a:t>expire </a:t>
            </a:r>
            <a:r>
              <a:rPr lang="zh-CN" altLang="en-US">
                <a:sym typeface="+mn-ea"/>
              </a:rPr>
              <a:t>过期时间</a:t>
            </a:r>
            <a:endParaRPr lang="zh-CN" altLang="en-US">
              <a:sym typeface="+mn-ea"/>
            </a:endParaRPr>
          </a:p>
          <a:p>
            <a:pPr lvl="1"/>
            <a:endParaRPr lang="zh-CN" altLang="en-US"/>
          </a:p>
          <a:p>
            <a:r>
              <a:rPr lang="zh-CN" altLang="en-US">
                <a:sym typeface="+mn-ea"/>
              </a:rPr>
              <a:t>怎么防止：缓存穿透，缓存雪崩，缓存击穿？</a:t>
            </a:r>
            <a:endParaRPr lang="zh-CN" altLang="en-US"/>
          </a:p>
          <a:p>
            <a:endParaRPr lang="zh-CN" altLang="en-US"/>
          </a:p>
          <a:p>
            <a:pPr marL="0" indent="0">
              <a:buNone/>
            </a:pPr>
            <a:r>
              <a:rPr lang="en-US" altLang="zh-CN"/>
              <a:t>	</a:t>
            </a:r>
            <a:endParaRPr lang="zh-CN" altLang="en-US"/>
          </a:p>
          <a:p>
            <a:pPr marL="0" indent="0">
              <a:buNone/>
            </a:pP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b="1"/>
              <a:t>Redis</a:t>
            </a:r>
            <a:r>
              <a:rPr lang="zh-CN" altLang="en-US" b="1"/>
              <a:t>简介</a:t>
            </a:r>
            <a:endParaRPr lang="zh-CN" altLang="en-US" b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702435"/>
            <a:ext cx="10515600" cy="4474845"/>
          </a:xfrm>
        </p:spPr>
        <p:txBody>
          <a:bodyPr/>
          <a:p>
            <a:endParaRPr lang="zh-CN" altLang="en-US" b="1"/>
          </a:p>
          <a:p>
            <a:r>
              <a:rPr lang="zh-CN" altLang="en-US" b="1"/>
              <a:t>高性能内存数据库</a:t>
            </a:r>
            <a:r>
              <a:rPr lang="en-US" altLang="zh-CN"/>
              <a:t>(C</a:t>
            </a:r>
            <a:r>
              <a:rPr lang="zh-CN" altLang="en-US"/>
              <a:t>语言实现</a:t>
            </a:r>
            <a:r>
              <a:rPr lang="en-US" altLang="zh-CN"/>
              <a:t>,</a:t>
            </a:r>
            <a:r>
              <a:rPr lang="zh-CN" altLang="en-US"/>
              <a:t>单线程</a:t>
            </a:r>
            <a:r>
              <a:rPr lang="en-US" altLang="zh-CN"/>
              <a:t>[</a:t>
            </a:r>
            <a:r>
              <a:rPr lang="zh-CN" altLang="en-US"/>
              <a:t>线程安全</a:t>
            </a:r>
            <a:r>
              <a:rPr lang="en-US" altLang="zh-CN"/>
              <a:t>])</a:t>
            </a:r>
            <a:endParaRPr lang="en-US" altLang="zh-CN"/>
          </a:p>
          <a:p>
            <a:r>
              <a:rPr lang="zh-CN" altLang="en-US" b="1">
                <a:sym typeface="+mn-ea"/>
              </a:rPr>
              <a:t>支持持久化</a:t>
            </a:r>
            <a:r>
              <a:rPr lang="en-US" altLang="zh-CN">
                <a:sym typeface="+mn-ea"/>
              </a:rPr>
              <a:t>(RDB,AOF)</a:t>
            </a:r>
            <a:endParaRPr lang="zh-CN" altLang="en-US" b="1"/>
          </a:p>
          <a:p>
            <a:r>
              <a:rPr lang="zh-CN" altLang="en-US" b="1"/>
              <a:t>支持主从复制</a:t>
            </a:r>
            <a:r>
              <a:rPr lang="en-US" altLang="zh-CN"/>
              <a:t>(Master-Slave)</a:t>
            </a:r>
            <a:endParaRPr lang="zh-CN" altLang="en-US" b="1"/>
          </a:p>
          <a:p>
            <a:r>
              <a:rPr lang="zh-CN" altLang="en-US" b="1"/>
              <a:t>支持集群</a:t>
            </a:r>
            <a:r>
              <a:rPr lang="en-US" altLang="zh-CN"/>
              <a:t>(Cluster,Sharding)</a:t>
            </a:r>
            <a:endParaRPr lang="zh-CN" altLang="en-US" b="1"/>
          </a:p>
          <a:p>
            <a:endParaRPr lang="zh-CN" altLang="en-US" b="1"/>
          </a:p>
          <a:p>
            <a:endParaRPr lang="zh-CN" altLang="en-US" b="1"/>
          </a:p>
        </p:txBody>
      </p:sp>
      <p:pic>
        <p:nvPicPr>
          <p:cNvPr id="4" name="图片 3" descr="五种数据结构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26860" y="3416935"/>
            <a:ext cx="3017520" cy="23241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3015" y="3639185"/>
            <a:ext cx="4939030" cy="23241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b="1"/>
              <a:t>两种持久化方式</a:t>
            </a:r>
            <a:endParaRPr lang="zh-CN" altLang="en-US" b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 b="1"/>
              <a:t>RDB</a:t>
            </a:r>
            <a:r>
              <a:rPr lang="en-US" altLang="zh-CN"/>
              <a:t> -- </a:t>
            </a:r>
            <a:r>
              <a:rPr lang="zh-CN" altLang="en-US"/>
              <a:t>内存快照持久化</a:t>
            </a:r>
            <a:endParaRPr lang="zh-CN" altLang="en-US"/>
          </a:p>
          <a:p>
            <a:pPr lvl="1"/>
            <a:r>
              <a:rPr lang="en-US" altLang="zh-CN"/>
              <a:t>BGSAVE, SAVE</a:t>
            </a:r>
            <a:r>
              <a:rPr lang="zh-CN" altLang="en-US"/>
              <a:t>，</a:t>
            </a:r>
            <a:r>
              <a:rPr lang="en-US" altLang="zh-CN"/>
              <a:t>SHUTDOWN</a:t>
            </a:r>
            <a:r>
              <a:rPr lang="zh-CN" altLang="en-US"/>
              <a:t>，</a:t>
            </a:r>
            <a:r>
              <a:rPr lang="en-US" altLang="zh-CN">
                <a:sym typeface="+mn-ea"/>
              </a:rPr>
              <a:t>save</a:t>
            </a:r>
            <a:r>
              <a:rPr lang="zh-CN" altLang="en-US">
                <a:sym typeface="+mn-ea"/>
              </a:rPr>
              <a:t>配置项，</a:t>
            </a:r>
            <a:r>
              <a:rPr lang="zh-CN" altLang="en-US"/>
              <a:t>主从复制时</a:t>
            </a:r>
            <a:endParaRPr lang="zh-CN" altLang="en-US"/>
          </a:p>
          <a:p>
            <a:pPr lvl="1"/>
            <a:endParaRPr lang="zh-CN" altLang="en-US"/>
          </a:p>
          <a:p>
            <a:r>
              <a:rPr lang="en-US" altLang="zh-CN" b="1"/>
              <a:t>AOF</a:t>
            </a:r>
            <a:r>
              <a:rPr lang="en-US" altLang="zh-CN"/>
              <a:t> -- AppendOnlyFile</a:t>
            </a:r>
            <a:r>
              <a:rPr lang="zh-CN" altLang="en-US"/>
              <a:t>将写命令持久化到文件末尾</a:t>
            </a:r>
            <a:endParaRPr lang="zh-CN" altLang="en-US"/>
          </a:p>
          <a:p>
            <a:pPr lvl="1"/>
            <a:r>
              <a:rPr lang="en-US" altLang="zh-CN"/>
              <a:t>appendfsync:  always, everysec, no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25540" y="4843780"/>
            <a:ext cx="4838065" cy="108140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065" y="4843780"/>
            <a:ext cx="4871085" cy="10814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主从复制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 altLang="zh-CN" sz="2400"/>
          </a:p>
          <a:p>
            <a:r>
              <a:rPr lang="en-US" altLang="zh-CN" sz="2400"/>
              <a:t>“</a:t>
            </a:r>
            <a:r>
              <a:rPr lang="zh-CN" altLang="en-US" sz="2400"/>
              <a:t>主</a:t>
            </a:r>
            <a:r>
              <a:rPr lang="en-US" altLang="zh-CN" sz="2400"/>
              <a:t>”</a:t>
            </a:r>
            <a:r>
              <a:rPr lang="zh-CN" altLang="en-US" sz="2400"/>
              <a:t>写</a:t>
            </a:r>
            <a:r>
              <a:rPr lang="en-US" altLang="zh-CN" sz="2400"/>
              <a:t>BGSAVE</a:t>
            </a:r>
            <a:r>
              <a:rPr lang="zh-CN" altLang="en-US" sz="2400"/>
              <a:t>快照</a:t>
            </a:r>
            <a:r>
              <a:rPr lang="en-US" altLang="zh-CN" sz="2400"/>
              <a:t>(</a:t>
            </a:r>
            <a:r>
              <a:rPr lang="zh-CN" altLang="en-US" sz="2400"/>
              <a:t>同时写缓冲命令</a:t>
            </a:r>
            <a:r>
              <a:rPr lang="en-US" altLang="zh-CN" sz="2400"/>
              <a:t>)</a:t>
            </a:r>
            <a:r>
              <a:rPr lang="zh-CN" altLang="en-US" sz="2400"/>
              <a:t> </a:t>
            </a:r>
            <a:r>
              <a:rPr lang="en-US" altLang="zh-CN" sz="2400"/>
              <a:t>&gt;&gt; </a:t>
            </a:r>
            <a:r>
              <a:rPr lang="zh-CN" altLang="en-US" sz="2400"/>
              <a:t>发快照给</a:t>
            </a:r>
            <a:r>
              <a:rPr lang="en-US" altLang="zh-CN" sz="2400"/>
              <a:t>“</a:t>
            </a:r>
            <a:r>
              <a:rPr lang="zh-CN" altLang="en-US" sz="2400"/>
              <a:t>从</a:t>
            </a:r>
            <a:r>
              <a:rPr lang="en-US" altLang="zh-CN" sz="2400"/>
              <a:t>”&gt;&gt; </a:t>
            </a:r>
            <a:r>
              <a:rPr lang="zh-CN" altLang="en-US" sz="2400"/>
              <a:t>接收快照</a:t>
            </a:r>
            <a:endParaRPr lang="zh-CN" altLang="en-US" sz="2400"/>
          </a:p>
          <a:p>
            <a:pPr marL="0" indent="0">
              <a:buNone/>
            </a:pPr>
            <a:r>
              <a:rPr lang="zh-CN" altLang="en-US" sz="2400"/>
              <a:t>并载入 </a:t>
            </a:r>
            <a:r>
              <a:rPr lang="en-US" altLang="zh-CN" sz="2400"/>
              <a:t>&gt;&gt; </a:t>
            </a:r>
            <a:r>
              <a:rPr lang="zh-CN" altLang="en-US" sz="2400"/>
              <a:t>发缓冲命令 </a:t>
            </a:r>
            <a:r>
              <a:rPr lang="en-US" altLang="zh-CN" sz="2400"/>
              <a:t>&gt;&gt; </a:t>
            </a:r>
            <a:r>
              <a:rPr lang="zh-CN" altLang="en-US" sz="2400"/>
              <a:t>执行缓冲命令 </a:t>
            </a:r>
            <a:r>
              <a:rPr lang="en-US" altLang="zh-CN" sz="2400"/>
              <a:t>&gt;&gt; </a:t>
            </a:r>
            <a:r>
              <a:rPr lang="zh-CN" altLang="en-US" sz="2400"/>
              <a:t>主从同步每条写命令</a:t>
            </a:r>
            <a:endParaRPr lang="zh-CN" altLang="en-US" sz="2400"/>
          </a:p>
          <a:p>
            <a:pPr marL="0" indent="0">
              <a:buNone/>
            </a:pPr>
            <a:endParaRPr lang="zh-CN" altLang="en-US" sz="2400"/>
          </a:p>
          <a:p>
            <a:pPr marL="0" indent="0">
              <a:buNone/>
            </a:pPr>
            <a:r>
              <a:rPr lang="zh-CN" altLang="en-US" sz="2400"/>
              <a:t>一般可以用来做读写分离 </a:t>
            </a:r>
            <a:r>
              <a:rPr lang="en-US" altLang="zh-CN" sz="2400"/>
              <a:t>-- </a:t>
            </a:r>
            <a:r>
              <a:rPr lang="zh-CN" altLang="en-US" sz="2400"/>
              <a:t>主写从读</a:t>
            </a:r>
            <a:r>
              <a:rPr lang="en-US" altLang="zh-CN" sz="2400"/>
              <a:t>(</a:t>
            </a:r>
            <a:r>
              <a:rPr lang="zh-CN" altLang="en-US" sz="2400"/>
              <a:t>从节点默认不能写</a:t>
            </a:r>
            <a:r>
              <a:rPr lang="en-US" altLang="zh-CN" sz="2400"/>
              <a:t>)</a:t>
            </a:r>
            <a:endParaRPr lang="zh-CN" altLang="en-US" sz="2400"/>
          </a:p>
          <a:p>
            <a:pPr marL="0" indent="0">
              <a:buNone/>
            </a:pPr>
            <a:r>
              <a:rPr lang="en-US" altLang="zh-CN" sz="2400"/>
              <a:t>Redis</a:t>
            </a:r>
            <a:r>
              <a:rPr lang="zh-CN" altLang="en-US" sz="2400"/>
              <a:t>不支持主主复制</a:t>
            </a:r>
            <a:endParaRPr lang="zh-CN" altLang="en-US" sz="2400"/>
          </a:p>
        </p:txBody>
      </p:sp>
      <p:pic>
        <p:nvPicPr>
          <p:cNvPr id="4" name="图片 3" descr="微信图片_2018081822003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7555" y="1702435"/>
            <a:ext cx="6617970" cy="4963795"/>
          </a:xfrm>
          <a:prstGeom prst="rect">
            <a:avLst/>
          </a:prstGeom>
        </p:spPr>
      </p:pic>
      <p:pic>
        <p:nvPicPr>
          <p:cNvPr id="5" name="图片 4" descr="微信图片_2018081821595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5680" y="1523365"/>
            <a:ext cx="7033895" cy="52755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主从部署示例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815275-20160104202214715-118696374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6445" y="1604645"/>
            <a:ext cx="7345045" cy="4995545"/>
          </a:xfrm>
          <a:prstGeom prst="rect">
            <a:avLst/>
          </a:prstGeom>
        </p:spPr>
      </p:pic>
      <p:pic>
        <p:nvPicPr>
          <p:cNvPr id="5" name="图片 4" descr="815275-20160104202349262-180734487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3770" y="1300480"/>
            <a:ext cx="7372350" cy="5433695"/>
          </a:xfrm>
          <a:prstGeom prst="rect">
            <a:avLst/>
          </a:prstGeom>
        </p:spPr>
      </p:pic>
      <p:pic>
        <p:nvPicPr>
          <p:cNvPr id="6" name="图片 5" descr="815275-20160104202405075-136960745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770" y="1470025"/>
            <a:ext cx="7135495" cy="52641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Redis</a:t>
            </a:r>
            <a:r>
              <a:rPr lang="zh-CN" altLang="en-US"/>
              <a:t>主从实践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不要在</a:t>
            </a:r>
            <a:r>
              <a:rPr lang="en-US" altLang="zh-CN">
                <a:sym typeface="+mn-ea"/>
              </a:rPr>
              <a:t>Master</a:t>
            </a:r>
            <a:r>
              <a:rPr lang="zh-CN" altLang="en-US">
                <a:sym typeface="+mn-ea"/>
              </a:rPr>
              <a:t>节点做持久化</a:t>
            </a:r>
            <a:endParaRPr lang="zh-CN" altLang="en-US">
              <a:sym typeface="+mn-ea"/>
            </a:endParaRPr>
          </a:p>
          <a:p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避免在高并发的主库上</a:t>
            </a:r>
            <a:r>
              <a:rPr lang="zh-CN" altLang="en-US" u="sng">
                <a:sym typeface="+mn-ea"/>
              </a:rPr>
              <a:t>增加</a:t>
            </a:r>
            <a:r>
              <a:rPr lang="zh-CN" altLang="en-US">
                <a:sym typeface="+mn-ea"/>
              </a:rPr>
              <a:t>从库</a:t>
            </a:r>
            <a:endParaRPr lang="zh-CN" altLang="en-US">
              <a:sym typeface="+mn-ea"/>
            </a:endParaRPr>
          </a:p>
          <a:p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主从复制采用链式结构而不是树状结构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Redis</a:t>
            </a:r>
            <a:r>
              <a:rPr lang="zh-CN" altLang="en-US">
                <a:sym typeface="+mn-ea"/>
              </a:rPr>
              <a:t>集群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  <a:p>
            <a:r>
              <a:rPr lang="zh-CN" altLang="en-US"/>
              <a:t>客户端</a:t>
            </a:r>
            <a:r>
              <a:rPr lang="en-US" altLang="zh-CN"/>
              <a:t>sharding</a:t>
            </a:r>
            <a:endParaRPr lang="en-US" altLang="zh-CN"/>
          </a:p>
          <a:p>
            <a:pPr lvl="1"/>
            <a:r>
              <a:rPr lang="zh-CN" altLang="en-US"/>
              <a:t>一致性</a:t>
            </a:r>
            <a:r>
              <a:rPr lang="en-US" altLang="zh-CN"/>
              <a:t>hash</a:t>
            </a:r>
            <a:endParaRPr lang="zh-CN" altLang="en-US"/>
          </a:p>
          <a:p>
            <a:pPr lvl="1"/>
            <a:r>
              <a:rPr lang="zh-CN" altLang="en-US"/>
              <a:t>虚节点</a:t>
            </a:r>
            <a:endParaRPr lang="en-US" altLang="zh-CN"/>
          </a:p>
          <a:p>
            <a:r>
              <a:rPr lang="en-US" altLang="zh-CN"/>
              <a:t>3.0</a:t>
            </a:r>
            <a:r>
              <a:rPr lang="zh-CN" altLang="en-US"/>
              <a:t>官方集群</a:t>
            </a:r>
            <a:endParaRPr lang="zh-CN" altLang="en-US"/>
          </a:p>
          <a:p>
            <a:pPr lvl="1"/>
            <a:r>
              <a:rPr lang="zh-CN" altLang="en-US"/>
              <a:t>非中性化思路</a:t>
            </a:r>
            <a:endParaRPr lang="zh-CN" altLang="en-US"/>
          </a:p>
          <a:p>
            <a:pPr lvl="1"/>
            <a:r>
              <a:rPr lang="en-US" altLang="zh-CN"/>
              <a:t>slot</a:t>
            </a:r>
            <a:r>
              <a:rPr lang="zh-CN" altLang="en-US"/>
              <a:t>槽的概念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普通客户端</a:t>
            </a:r>
            <a:r>
              <a:rPr lang="en-US" altLang="zh-CN"/>
              <a:t>sharding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  <a:p>
            <a:r>
              <a:rPr lang="zh-CN" altLang="en-US"/>
              <a:t>存在的问题</a:t>
            </a:r>
            <a:endParaRPr lang="zh-CN" altLang="en-US"/>
          </a:p>
          <a:p>
            <a:pPr lvl="1"/>
            <a:r>
              <a:rPr lang="zh-CN" altLang="en-US"/>
              <a:t>可扩展性差</a:t>
            </a:r>
            <a:endParaRPr lang="zh-CN" altLang="en-US"/>
          </a:p>
          <a:p>
            <a:pPr lvl="1"/>
            <a:r>
              <a:rPr lang="zh-CN" altLang="en-US"/>
              <a:t>数据负载不均衡</a:t>
            </a:r>
            <a:endParaRPr lang="zh-CN" altLang="en-US"/>
          </a:p>
        </p:txBody>
      </p:sp>
      <p:pic>
        <p:nvPicPr>
          <p:cNvPr id="4" name="图片 3" descr="微信图片_2018081918284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1195" y="1523365"/>
            <a:ext cx="7009765" cy="52558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一致性</a:t>
            </a:r>
            <a:r>
              <a:rPr lang="en-US" altLang="zh-CN"/>
              <a:t>hash</a:t>
            </a:r>
            <a:endParaRPr lang="en-US" altLang="zh-CN"/>
          </a:p>
        </p:txBody>
      </p:sp>
      <p:pic>
        <p:nvPicPr>
          <p:cNvPr id="5" name="内容占位符 4" descr="498077-20160822172453355-79065604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701040" y="1756410"/>
            <a:ext cx="4699635" cy="45948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055" y="1523365"/>
            <a:ext cx="6489700" cy="482536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400810"/>
            <a:ext cx="7151370" cy="49479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770</Words>
  <Application>WPS 演示</Application>
  <PresentationFormat>宽屏</PresentationFormat>
  <Paragraphs>85</Paragraphs>
  <Slides>13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1" baseType="lpstr">
      <vt:lpstr>Arial</vt:lpstr>
      <vt:lpstr>宋体</vt:lpstr>
      <vt:lpstr>Wingdings</vt:lpstr>
      <vt:lpstr>微软雅黑 Light</vt:lpstr>
      <vt:lpstr>微软雅黑</vt:lpstr>
      <vt:lpstr>Arial Unicode MS</vt:lpstr>
      <vt:lpstr>Calibri</vt:lpstr>
      <vt:lpstr>Office 主题</vt:lpstr>
      <vt:lpstr>Redis高可用与可扩展</vt:lpstr>
      <vt:lpstr>Redis简介</vt:lpstr>
      <vt:lpstr>两种持久化方式</vt:lpstr>
      <vt:lpstr>主从复制</vt:lpstr>
      <vt:lpstr>主从部署示例</vt:lpstr>
      <vt:lpstr>Redis主从实践</vt:lpstr>
      <vt:lpstr>Redis集群</vt:lpstr>
      <vt:lpstr>普通客户端sharding</vt:lpstr>
      <vt:lpstr>一致性hash</vt:lpstr>
      <vt:lpstr>一致性hash--虚节点</vt:lpstr>
      <vt:lpstr>PowerPoint 演示文稿</vt:lpstr>
      <vt:lpstr>用法分类</vt:lpstr>
      <vt:lpstr>Redis常见问题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haiyang.wen</dc:creator>
  <cp:lastModifiedBy>haiyang.wen</cp:lastModifiedBy>
  <cp:revision>285</cp:revision>
  <dcterms:created xsi:type="dcterms:W3CDTF">2017-08-03T09:01:00Z</dcterms:created>
  <dcterms:modified xsi:type="dcterms:W3CDTF">2018-08-21T09:48:22Z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2052-10.1.0.7400</vt:lpwstr>
  </property>
</Properties>
</file>